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258" r:id="rId4"/>
    <p:sldId id="268" r:id="rId5"/>
    <p:sldId id="267" r:id="rId6"/>
    <p:sldId id="270" r:id="rId7"/>
    <p:sldId id="271" r:id="rId8"/>
    <p:sldId id="260" r:id="rId9"/>
    <p:sldId id="262" r:id="rId10"/>
    <p:sldId id="263" r:id="rId11"/>
    <p:sldId id="264" r:id="rId12"/>
    <p:sldId id="265" r:id="rId13"/>
    <p:sldId id="261" r:id="rId14"/>
    <p:sldId id="269" r:id="rId15"/>
    <p:sldId id="266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4" r:id="rId25"/>
    <p:sldId id="280" r:id="rId26"/>
    <p:sldId id="281" r:id="rId27"/>
    <p:sldId id="283" r:id="rId28"/>
    <p:sldId id="286" r:id="rId29"/>
    <p:sldId id="287" r:id="rId30"/>
    <p:sldId id="289" r:id="rId31"/>
    <p:sldId id="295" r:id="rId32"/>
    <p:sldId id="290" r:id="rId33"/>
    <p:sldId id="296" r:id="rId34"/>
    <p:sldId id="291" r:id="rId35"/>
    <p:sldId id="298" r:id="rId36"/>
    <p:sldId id="292" r:id="rId37"/>
    <p:sldId id="299" r:id="rId38"/>
    <p:sldId id="293" r:id="rId39"/>
    <p:sldId id="300" r:id="rId40"/>
    <p:sldId id="294" r:id="rId41"/>
    <p:sldId id="301" r:id="rId42"/>
    <p:sldId id="303" r:id="rId43"/>
    <p:sldId id="304" r:id="rId44"/>
    <p:sldId id="305" r:id="rId45"/>
    <p:sldId id="306" r:id="rId46"/>
    <p:sldId id="307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7" autoAdjust="0"/>
    <p:restoredTop sz="94719"/>
  </p:normalViewPr>
  <p:slideViewPr>
    <p:cSldViewPr snapToGrid="0">
      <p:cViewPr varScale="1">
        <p:scale>
          <a:sx n="93" d="100"/>
          <a:sy n="93" d="100"/>
        </p:scale>
        <p:origin x="216" y="7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1CAD4E-4CA3-4105-BA81-C45502B0C65B}" type="doc">
      <dgm:prSet loTypeId="urn:microsoft.com/office/officeart/2005/8/layout/cycle6" loCatId="cycle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A0182F-10B4-49D6-A624-CF9178D32108}">
      <dgm:prSet/>
      <dgm:spPr/>
      <dgm:t>
        <a:bodyPr/>
        <a:lstStyle/>
        <a:p>
          <a:r>
            <a:rPr lang="en-GB"/>
            <a:t>Objectives</a:t>
          </a:r>
          <a:endParaRPr lang="en-US"/>
        </a:p>
      </dgm:t>
    </dgm:pt>
    <dgm:pt modelId="{81F5E5BC-6D5E-433A-8B34-A917E5AB6AE9}" type="parTrans" cxnId="{16CF3F73-07D1-42E7-9A3B-651021BC8D9F}">
      <dgm:prSet/>
      <dgm:spPr/>
      <dgm:t>
        <a:bodyPr/>
        <a:lstStyle/>
        <a:p>
          <a:endParaRPr lang="en-US"/>
        </a:p>
      </dgm:t>
    </dgm:pt>
    <dgm:pt modelId="{F81A6BD1-2E4D-4CB2-9237-4BAC6B68DF8B}" type="sibTrans" cxnId="{16CF3F73-07D1-42E7-9A3B-651021BC8D9F}">
      <dgm:prSet/>
      <dgm:spPr/>
      <dgm:t>
        <a:bodyPr/>
        <a:lstStyle/>
        <a:p>
          <a:endParaRPr lang="en-US"/>
        </a:p>
      </dgm:t>
    </dgm:pt>
    <dgm:pt modelId="{FCC50001-487C-47A7-B446-3EA3D5AA0531}">
      <dgm:prSet/>
      <dgm:spPr/>
      <dgm:t>
        <a:bodyPr/>
        <a:lstStyle/>
        <a:p>
          <a:r>
            <a:rPr lang="en-ZA" dirty="0"/>
            <a:t>Convert a .parquet file into a CSV file by using AWS S3 buckets and a Lambda function</a:t>
          </a:r>
          <a:endParaRPr lang="en-US" dirty="0"/>
        </a:p>
      </dgm:t>
    </dgm:pt>
    <dgm:pt modelId="{D20DBFD7-02E2-4DF7-8540-F222B070CA08}" type="parTrans" cxnId="{55C250AD-2B9C-4203-AC06-6314692A0D69}">
      <dgm:prSet/>
      <dgm:spPr/>
      <dgm:t>
        <a:bodyPr/>
        <a:lstStyle/>
        <a:p>
          <a:endParaRPr lang="en-US"/>
        </a:p>
      </dgm:t>
    </dgm:pt>
    <dgm:pt modelId="{E03B5222-5318-4A9F-A3DA-C9BF7C401BD8}" type="sibTrans" cxnId="{55C250AD-2B9C-4203-AC06-6314692A0D69}">
      <dgm:prSet/>
      <dgm:spPr/>
      <dgm:t>
        <a:bodyPr/>
        <a:lstStyle/>
        <a:p>
          <a:endParaRPr lang="en-US"/>
        </a:p>
      </dgm:t>
    </dgm:pt>
    <dgm:pt modelId="{ABC963B4-D90A-B943-BC12-91FDBD13539A}" type="pres">
      <dgm:prSet presAssocID="{AE1CAD4E-4CA3-4105-BA81-C45502B0C65B}" presName="cycle" presStyleCnt="0">
        <dgm:presLayoutVars>
          <dgm:dir/>
          <dgm:resizeHandles val="exact"/>
        </dgm:presLayoutVars>
      </dgm:prSet>
      <dgm:spPr/>
    </dgm:pt>
    <dgm:pt modelId="{05653EEB-01FF-D548-96A3-0694BE8E6061}" type="pres">
      <dgm:prSet presAssocID="{09A0182F-10B4-49D6-A624-CF9178D32108}" presName="node" presStyleLbl="node1" presStyleIdx="0" presStyleCnt="2">
        <dgm:presLayoutVars>
          <dgm:bulletEnabled val="1"/>
        </dgm:presLayoutVars>
      </dgm:prSet>
      <dgm:spPr/>
    </dgm:pt>
    <dgm:pt modelId="{84ACC520-E4CD-9D4D-B61A-BB3E8D0AF887}" type="pres">
      <dgm:prSet presAssocID="{09A0182F-10B4-49D6-A624-CF9178D32108}" presName="spNode" presStyleCnt="0"/>
      <dgm:spPr/>
    </dgm:pt>
    <dgm:pt modelId="{FE07FF0E-D89E-6240-BDBC-979FEB0614D4}" type="pres">
      <dgm:prSet presAssocID="{F81A6BD1-2E4D-4CB2-9237-4BAC6B68DF8B}" presName="sibTrans" presStyleLbl="sibTrans1D1" presStyleIdx="0" presStyleCnt="2"/>
      <dgm:spPr/>
    </dgm:pt>
    <dgm:pt modelId="{E7D656F3-FB5C-D746-973A-762C9796EED2}" type="pres">
      <dgm:prSet presAssocID="{FCC50001-487C-47A7-B446-3EA3D5AA0531}" presName="node" presStyleLbl="node1" presStyleIdx="1" presStyleCnt="2">
        <dgm:presLayoutVars>
          <dgm:bulletEnabled val="1"/>
        </dgm:presLayoutVars>
      </dgm:prSet>
      <dgm:spPr/>
    </dgm:pt>
    <dgm:pt modelId="{BC726F76-0C4F-5048-90F8-F072CE864EB5}" type="pres">
      <dgm:prSet presAssocID="{FCC50001-487C-47A7-B446-3EA3D5AA0531}" presName="spNode" presStyleCnt="0"/>
      <dgm:spPr/>
    </dgm:pt>
    <dgm:pt modelId="{AA0ECB64-F2C0-F948-A5F5-61D67F663DC7}" type="pres">
      <dgm:prSet presAssocID="{E03B5222-5318-4A9F-A3DA-C9BF7C401BD8}" presName="sibTrans" presStyleLbl="sibTrans1D1" presStyleIdx="1" presStyleCnt="2"/>
      <dgm:spPr/>
    </dgm:pt>
  </dgm:ptLst>
  <dgm:cxnLst>
    <dgm:cxn modelId="{CD2F3204-BC0E-6843-ADE9-F0D8E74F47C7}" type="presOf" srcId="{F81A6BD1-2E4D-4CB2-9237-4BAC6B68DF8B}" destId="{FE07FF0E-D89E-6240-BDBC-979FEB0614D4}" srcOrd="0" destOrd="0" presId="urn:microsoft.com/office/officeart/2005/8/layout/cycle6"/>
    <dgm:cxn modelId="{E71FE661-2937-9F47-AB58-680C6C083521}" type="presOf" srcId="{FCC50001-487C-47A7-B446-3EA3D5AA0531}" destId="{E7D656F3-FB5C-D746-973A-762C9796EED2}" srcOrd="0" destOrd="0" presId="urn:microsoft.com/office/officeart/2005/8/layout/cycle6"/>
    <dgm:cxn modelId="{843F0872-93A9-1641-B709-39019B7F83BC}" type="presOf" srcId="{09A0182F-10B4-49D6-A624-CF9178D32108}" destId="{05653EEB-01FF-D548-96A3-0694BE8E6061}" srcOrd="0" destOrd="0" presId="urn:microsoft.com/office/officeart/2005/8/layout/cycle6"/>
    <dgm:cxn modelId="{16CF3F73-07D1-42E7-9A3B-651021BC8D9F}" srcId="{AE1CAD4E-4CA3-4105-BA81-C45502B0C65B}" destId="{09A0182F-10B4-49D6-A624-CF9178D32108}" srcOrd="0" destOrd="0" parTransId="{81F5E5BC-6D5E-433A-8B34-A917E5AB6AE9}" sibTransId="{F81A6BD1-2E4D-4CB2-9237-4BAC6B68DF8B}"/>
    <dgm:cxn modelId="{55C250AD-2B9C-4203-AC06-6314692A0D69}" srcId="{AE1CAD4E-4CA3-4105-BA81-C45502B0C65B}" destId="{FCC50001-487C-47A7-B446-3EA3D5AA0531}" srcOrd="1" destOrd="0" parTransId="{D20DBFD7-02E2-4DF7-8540-F222B070CA08}" sibTransId="{E03B5222-5318-4A9F-A3DA-C9BF7C401BD8}"/>
    <dgm:cxn modelId="{F09F80CA-2020-8B47-93D7-F2C830ECCC1E}" type="presOf" srcId="{E03B5222-5318-4A9F-A3DA-C9BF7C401BD8}" destId="{AA0ECB64-F2C0-F948-A5F5-61D67F663DC7}" srcOrd="0" destOrd="0" presId="urn:microsoft.com/office/officeart/2005/8/layout/cycle6"/>
    <dgm:cxn modelId="{30FE3CDC-50BF-FB46-ADE7-32F18E4D16AC}" type="presOf" srcId="{AE1CAD4E-4CA3-4105-BA81-C45502B0C65B}" destId="{ABC963B4-D90A-B943-BC12-91FDBD13539A}" srcOrd="0" destOrd="0" presId="urn:microsoft.com/office/officeart/2005/8/layout/cycle6"/>
    <dgm:cxn modelId="{92CF8404-0431-9840-9D11-C36AF94E5AE6}" type="presParOf" srcId="{ABC963B4-D90A-B943-BC12-91FDBD13539A}" destId="{05653EEB-01FF-D548-96A3-0694BE8E6061}" srcOrd="0" destOrd="0" presId="urn:microsoft.com/office/officeart/2005/8/layout/cycle6"/>
    <dgm:cxn modelId="{5610208A-DFAA-CD48-853E-B6B1156539B9}" type="presParOf" srcId="{ABC963B4-D90A-B943-BC12-91FDBD13539A}" destId="{84ACC520-E4CD-9D4D-B61A-BB3E8D0AF887}" srcOrd="1" destOrd="0" presId="urn:microsoft.com/office/officeart/2005/8/layout/cycle6"/>
    <dgm:cxn modelId="{F7E6B2E8-B613-AB45-9665-179A0C631317}" type="presParOf" srcId="{ABC963B4-D90A-B943-BC12-91FDBD13539A}" destId="{FE07FF0E-D89E-6240-BDBC-979FEB0614D4}" srcOrd="2" destOrd="0" presId="urn:microsoft.com/office/officeart/2005/8/layout/cycle6"/>
    <dgm:cxn modelId="{63E2CC64-3290-3643-A7E8-F1F02B608955}" type="presParOf" srcId="{ABC963B4-D90A-B943-BC12-91FDBD13539A}" destId="{E7D656F3-FB5C-D746-973A-762C9796EED2}" srcOrd="3" destOrd="0" presId="urn:microsoft.com/office/officeart/2005/8/layout/cycle6"/>
    <dgm:cxn modelId="{9115A124-E7A6-644C-96CA-258553889227}" type="presParOf" srcId="{ABC963B4-D90A-B943-BC12-91FDBD13539A}" destId="{BC726F76-0C4F-5048-90F8-F072CE864EB5}" srcOrd="4" destOrd="0" presId="urn:microsoft.com/office/officeart/2005/8/layout/cycle6"/>
    <dgm:cxn modelId="{8D36B88B-7E5E-874A-94E0-050233FFE81A}" type="presParOf" srcId="{ABC963B4-D90A-B943-BC12-91FDBD13539A}" destId="{AA0ECB64-F2C0-F948-A5F5-61D67F663DC7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1CAD4E-4CA3-4105-BA81-C45502B0C65B}" type="doc">
      <dgm:prSet loTypeId="urn:microsoft.com/office/officeart/2005/8/layout/vProcess5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A0182F-10B4-49D6-A624-CF9178D32108}">
      <dgm:prSet/>
      <dgm:spPr/>
      <dgm:t>
        <a:bodyPr/>
        <a:lstStyle/>
        <a:p>
          <a:r>
            <a:rPr lang="en-GB"/>
            <a:t>Objectives</a:t>
          </a:r>
          <a:endParaRPr lang="en-US"/>
        </a:p>
      </dgm:t>
    </dgm:pt>
    <dgm:pt modelId="{81F5E5BC-6D5E-433A-8B34-A917E5AB6AE9}" type="parTrans" cxnId="{16CF3F73-07D1-42E7-9A3B-651021BC8D9F}">
      <dgm:prSet/>
      <dgm:spPr/>
      <dgm:t>
        <a:bodyPr/>
        <a:lstStyle/>
        <a:p>
          <a:endParaRPr lang="en-US"/>
        </a:p>
      </dgm:t>
    </dgm:pt>
    <dgm:pt modelId="{F81A6BD1-2E4D-4CB2-9237-4BAC6B68DF8B}" type="sibTrans" cxnId="{16CF3F73-07D1-42E7-9A3B-651021BC8D9F}">
      <dgm:prSet/>
      <dgm:spPr/>
      <dgm:t>
        <a:bodyPr/>
        <a:lstStyle/>
        <a:p>
          <a:endParaRPr lang="en-US"/>
        </a:p>
      </dgm:t>
    </dgm:pt>
    <dgm:pt modelId="{FCC50001-487C-47A7-B446-3EA3D5AA0531}">
      <dgm:prSet/>
      <dgm:spPr/>
      <dgm:t>
        <a:bodyPr/>
        <a:lstStyle/>
        <a:p>
          <a:r>
            <a:rPr lang="en-ZA"/>
            <a:t>Convert a .txt file into a CSV file using Python and an IDE of your choice - provide steps</a:t>
          </a:r>
        </a:p>
        <a:p>
          <a:r>
            <a:rPr lang="en-ZA"/>
            <a:t>and relevant code for this transformation</a:t>
          </a:r>
          <a:endParaRPr lang="en-US"/>
        </a:p>
      </dgm:t>
    </dgm:pt>
    <dgm:pt modelId="{D20DBFD7-02E2-4DF7-8540-F222B070CA08}" type="parTrans" cxnId="{55C250AD-2B9C-4203-AC06-6314692A0D69}">
      <dgm:prSet/>
      <dgm:spPr/>
      <dgm:t>
        <a:bodyPr/>
        <a:lstStyle/>
        <a:p>
          <a:endParaRPr lang="en-US"/>
        </a:p>
      </dgm:t>
    </dgm:pt>
    <dgm:pt modelId="{E03B5222-5318-4A9F-A3DA-C9BF7C401BD8}" type="sibTrans" cxnId="{55C250AD-2B9C-4203-AC06-6314692A0D69}">
      <dgm:prSet/>
      <dgm:spPr/>
      <dgm:t>
        <a:bodyPr/>
        <a:lstStyle/>
        <a:p>
          <a:endParaRPr lang="en-US"/>
        </a:p>
      </dgm:t>
    </dgm:pt>
    <dgm:pt modelId="{F16074F4-82C2-8B44-9F89-DE8B57BE2BBA}" type="pres">
      <dgm:prSet presAssocID="{AE1CAD4E-4CA3-4105-BA81-C45502B0C65B}" presName="outerComposite" presStyleCnt="0">
        <dgm:presLayoutVars>
          <dgm:chMax val="5"/>
          <dgm:dir/>
          <dgm:resizeHandles val="exact"/>
        </dgm:presLayoutVars>
      </dgm:prSet>
      <dgm:spPr/>
    </dgm:pt>
    <dgm:pt modelId="{DF9CE028-900E-BC4A-B8B3-6D238332040F}" type="pres">
      <dgm:prSet presAssocID="{AE1CAD4E-4CA3-4105-BA81-C45502B0C65B}" presName="dummyMaxCanvas" presStyleCnt="0">
        <dgm:presLayoutVars/>
      </dgm:prSet>
      <dgm:spPr/>
    </dgm:pt>
    <dgm:pt modelId="{04AC679B-D2BE-6840-94E7-A5B1BF311661}" type="pres">
      <dgm:prSet presAssocID="{AE1CAD4E-4CA3-4105-BA81-C45502B0C65B}" presName="TwoNodes_1" presStyleLbl="node1" presStyleIdx="0" presStyleCnt="2">
        <dgm:presLayoutVars>
          <dgm:bulletEnabled val="1"/>
        </dgm:presLayoutVars>
      </dgm:prSet>
      <dgm:spPr/>
    </dgm:pt>
    <dgm:pt modelId="{2F2C5D9F-392D-754F-B602-21B4B787BD94}" type="pres">
      <dgm:prSet presAssocID="{AE1CAD4E-4CA3-4105-BA81-C45502B0C65B}" presName="TwoNodes_2" presStyleLbl="node1" presStyleIdx="1" presStyleCnt="2">
        <dgm:presLayoutVars>
          <dgm:bulletEnabled val="1"/>
        </dgm:presLayoutVars>
      </dgm:prSet>
      <dgm:spPr/>
    </dgm:pt>
    <dgm:pt modelId="{34239531-5148-4B4B-8D02-B21B9328D710}" type="pres">
      <dgm:prSet presAssocID="{AE1CAD4E-4CA3-4105-BA81-C45502B0C65B}" presName="TwoConn_1-2" presStyleLbl="fgAccFollowNode1" presStyleIdx="0" presStyleCnt="1">
        <dgm:presLayoutVars>
          <dgm:bulletEnabled val="1"/>
        </dgm:presLayoutVars>
      </dgm:prSet>
      <dgm:spPr/>
    </dgm:pt>
    <dgm:pt modelId="{42813BFB-4810-2440-B3FB-F4DB14917B4E}" type="pres">
      <dgm:prSet presAssocID="{AE1CAD4E-4CA3-4105-BA81-C45502B0C65B}" presName="TwoNodes_1_text" presStyleLbl="node1" presStyleIdx="1" presStyleCnt="2">
        <dgm:presLayoutVars>
          <dgm:bulletEnabled val="1"/>
        </dgm:presLayoutVars>
      </dgm:prSet>
      <dgm:spPr/>
    </dgm:pt>
    <dgm:pt modelId="{E438FF89-344B-8442-B2E4-462D65892BBC}" type="pres">
      <dgm:prSet presAssocID="{AE1CAD4E-4CA3-4105-BA81-C45502B0C65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ADD6256-812B-9146-AF34-2F08CCC68DF1}" type="presOf" srcId="{AE1CAD4E-4CA3-4105-BA81-C45502B0C65B}" destId="{F16074F4-82C2-8B44-9F89-DE8B57BE2BBA}" srcOrd="0" destOrd="0" presId="urn:microsoft.com/office/officeart/2005/8/layout/vProcess5"/>
    <dgm:cxn modelId="{3AA00069-5945-904F-936E-D2CA0D27FD37}" type="presOf" srcId="{F81A6BD1-2E4D-4CB2-9237-4BAC6B68DF8B}" destId="{34239531-5148-4B4B-8D02-B21B9328D710}" srcOrd="0" destOrd="0" presId="urn:microsoft.com/office/officeart/2005/8/layout/vProcess5"/>
    <dgm:cxn modelId="{1E240B6B-33A3-9D4B-9614-C90607401B9F}" type="presOf" srcId="{09A0182F-10B4-49D6-A624-CF9178D32108}" destId="{04AC679B-D2BE-6840-94E7-A5B1BF311661}" srcOrd="0" destOrd="0" presId="urn:microsoft.com/office/officeart/2005/8/layout/vProcess5"/>
    <dgm:cxn modelId="{16CF3F73-07D1-42E7-9A3B-651021BC8D9F}" srcId="{AE1CAD4E-4CA3-4105-BA81-C45502B0C65B}" destId="{09A0182F-10B4-49D6-A624-CF9178D32108}" srcOrd="0" destOrd="0" parTransId="{81F5E5BC-6D5E-433A-8B34-A917E5AB6AE9}" sibTransId="{F81A6BD1-2E4D-4CB2-9237-4BAC6B68DF8B}"/>
    <dgm:cxn modelId="{55C250AD-2B9C-4203-AC06-6314692A0D69}" srcId="{AE1CAD4E-4CA3-4105-BA81-C45502B0C65B}" destId="{FCC50001-487C-47A7-B446-3EA3D5AA0531}" srcOrd="1" destOrd="0" parTransId="{D20DBFD7-02E2-4DF7-8540-F222B070CA08}" sibTransId="{E03B5222-5318-4A9F-A3DA-C9BF7C401BD8}"/>
    <dgm:cxn modelId="{388D14BC-4530-9F44-AC4E-9A1D9BD0D53C}" type="presOf" srcId="{FCC50001-487C-47A7-B446-3EA3D5AA0531}" destId="{2F2C5D9F-392D-754F-B602-21B4B787BD94}" srcOrd="0" destOrd="0" presId="urn:microsoft.com/office/officeart/2005/8/layout/vProcess5"/>
    <dgm:cxn modelId="{EDB5FAC9-B7C9-2744-8919-805A4F6DBD8A}" type="presOf" srcId="{FCC50001-487C-47A7-B446-3EA3D5AA0531}" destId="{E438FF89-344B-8442-B2E4-462D65892BBC}" srcOrd="1" destOrd="0" presId="urn:microsoft.com/office/officeart/2005/8/layout/vProcess5"/>
    <dgm:cxn modelId="{908685D1-A510-DB4C-896A-D5D5B542294A}" type="presOf" srcId="{09A0182F-10B4-49D6-A624-CF9178D32108}" destId="{42813BFB-4810-2440-B3FB-F4DB14917B4E}" srcOrd="1" destOrd="0" presId="urn:microsoft.com/office/officeart/2005/8/layout/vProcess5"/>
    <dgm:cxn modelId="{027983F2-4BB3-A84A-B6B9-B2E724EBB65D}" type="presParOf" srcId="{F16074F4-82C2-8B44-9F89-DE8B57BE2BBA}" destId="{DF9CE028-900E-BC4A-B8B3-6D238332040F}" srcOrd="0" destOrd="0" presId="urn:microsoft.com/office/officeart/2005/8/layout/vProcess5"/>
    <dgm:cxn modelId="{72FF29D1-0D6E-B143-B47F-EDE4D1A183D7}" type="presParOf" srcId="{F16074F4-82C2-8B44-9F89-DE8B57BE2BBA}" destId="{04AC679B-D2BE-6840-94E7-A5B1BF311661}" srcOrd="1" destOrd="0" presId="urn:microsoft.com/office/officeart/2005/8/layout/vProcess5"/>
    <dgm:cxn modelId="{2D9EAB2C-B512-D840-BDE1-59B436F64149}" type="presParOf" srcId="{F16074F4-82C2-8B44-9F89-DE8B57BE2BBA}" destId="{2F2C5D9F-392D-754F-B602-21B4B787BD94}" srcOrd="2" destOrd="0" presId="urn:microsoft.com/office/officeart/2005/8/layout/vProcess5"/>
    <dgm:cxn modelId="{B780407E-E723-A64E-9808-8AFAB61D535F}" type="presParOf" srcId="{F16074F4-82C2-8B44-9F89-DE8B57BE2BBA}" destId="{34239531-5148-4B4B-8D02-B21B9328D710}" srcOrd="3" destOrd="0" presId="urn:microsoft.com/office/officeart/2005/8/layout/vProcess5"/>
    <dgm:cxn modelId="{A07050B9-4244-0C4E-ABAE-1203A49A99E9}" type="presParOf" srcId="{F16074F4-82C2-8B44-9F89-DE8B57BE2BBA}" destId="{42813BFB-4810-2440-B3FB-F4DB14917B4E}" srcOrd="4" destOrd="0" presId="urn:microsoft.com/office/officeart/2005/8/layout/vProcess5"/>
    <dgm:cxn modelId="{02ADECC8-157C-3048-90E5-E075A0A215DC}" type="presParOf" srcId="{F16074F4-82C2-8B44-9F89-DE8B57BE2BBA}" destId="{E438FF89-344B-8442-B2E4-462D65892BBC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1CAD4E-4CA3-4105-BA81-C45502B0C65B}" type="doc">
      <dgm:prSet loTypeId="urn:microsoft.com/office/officeart/2005/8/layout/vList2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9A0182F-10B4-49D6-A624-CF9178D3210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Objectives</a:t>
          </a:r>
          <a:endParaRPr lang="en-US"/>
        </a:p>
      </dgm:t>
    </dgm:pt>
    <dgm:pt modelId="{81F5E5BC-6D5E-433A-8B34-A917E5AB6AE9}" type="parTrans" cxnId="{16CF3F73-07D1-42E7-9A3B-651021BC8D9F}">
      <dgm:prSet/>
      <dgm:spPr/>
      <dgm:t>
        <a:bodyPr/>
        <a:lstStyle/>
        <a:p>
          <a:endParaRPr lang="en-US"/>
        </a:p>
      </dgm:t>
    </dgm:pt>
    <dgm:pt modelId="{F81A6BD1-2E4D-4CB2-9237-4BAC6B68DF8B}" type="sibTrans" cxnId="{16CF3F73-07D1-42E7-9A3B-651021BC8D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C50001-487C-47A7-B446-3EA3D5AA0531}">
      <dgm:prSet/>
      <dgm:spPr/>
      <dgm:t>
        <a:bodyPr/>
        <a:lstStyle/>
        <a:p>
          <a:pPr>
            <a:lnSpc>
              <a:spcPct val="100000"/>
            </a:lnSpc>
          </a:pPr>
          <a:r>
            <a:rPr lang="en-ZA" dirty="0"/>
            <a:t>Create a schema and three different tables in </a:t>
          </a:r>
          <a:r>
            <a:rPr lang="en-ZA" dirty="0" err="1"/>
            <a:t>DBeaver</a:t>
          </a:r>
          <a:r>
            <a:rPr lang="en-ZA" dirty="0"/>
            <a:t> by using the CSV output files from</a:t>
          </a:r>
        </a:p>
      </dgm:t>
    </dgm:pt>
    <dgm:pt modelId="{D20DBFD7-02E2-4DF7-8540-F222B070CA08}" type="parTrans" cxnId="{55C250AD-2B9C-4203-AC06-6314692A0D69}">
      <dgm:prSet/>
      <dgm:spPr/>
      <dgm:t>
        <a:bodyPr/>
        <a:lstStyle/>
        <a:p>
          <a:endParaRPr lang="en-US"/>
        </a:p>
      </dgm:t>
    </dgm:pt>
    <dgm:pt modelId="{E03B5222-5318-4A9F-A3DA-C9BF7C401BD8}" type="sibTrans" cxnId="{55C250AD-2B9C-4203-AC06-6314692A0D69}">
      <dgm:prSet/>
      <dgm:spPr/>
      <dgm:t>
        <a:bodyPr/>
        <a:lstStyle/>
        <a:p>
          <a:endParaRPr lang="en-US"/>
        </a:p>
      </dgm:t>
    </dgm:pt>
    <dgm:pt modelId="{6201D076-8333-8A4A-B079-D7436F6703E0}" type="pres">
      <dgm:prSet presAssocID="{AE1CAD4E-4CA3-4105-BA81-C45502B0C65B}" presName="linear" presStyleCnt="0">
        <dgm:presLayoutVars>
          <dgm:animLvl val="lvl"/>
          <dgm:resizeHandles val="exact"/>
        </dgm:presLayoutVars>
      </dgm:prSet>
      <dgm:spPr/>
    </dgm:pt>
    <dgm:pt modelId="{4DF4D7EA-FACB-D541-987C-2595067D7471}" type="pres">
      <dgm:prSet presAssocID="{09A0182F-10B4-49D6-A624-CF9178D3210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FACDEE7-D377-2C45-8B55-E6C67319A200}" type="pres">
      <dgm:prSet presAssocID="{F81A6BD1-2E4D-4CB2-9237-4BAC6B68DF8B}" presName="spacer" presStyleCnt="0"/>
      <dgm:spPr/>
    </dgm:pt>
    <dgm:pt modelId="{2168808B-2A38-1445-92B8-5C5B9414CFCD}" type="pres">
      <dgm:prSet presAssocID="{FCC50001-487C-47A7-B446-3EA3D5AA053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6CF3F73-07D1-42E7-9A3B-651021BC8D9F}" srcId="{AE1CAD4E-4CA3-4105-BA81-C45502B0C65B}" destId="{09A0182F-10B4-49D6-A624-CF9178D32108}" srcOrd="0" destOrd="0" parTransId="{81F5E5BC-6D5E-433A-8B34-A917E5AB6AE9}" sibTransId="{F81A6BD1-2E4D-4CB2-9237-4BAC6B68DF8B}"/>
    <dgm:cxn modelId="{4B2BCA7E-834C-8D4E-B8AE-E8A674E6120C}" type="presOf" srcId="{09A0182F-10B4-49D6-A624-CF9178D32108}" destId="{4DF4D7EA-FACB-D541-987C-2595067D7471}" srcOrd="0" destOrd="0" presId="urn:microsoft.com/office/officeart/2005/8/layout/vList2"/>
    <dgm:cxn modelId="{763997A0-E011-AA48-88CE-BDB247BC92A7}" type="presOf" srcId="{FCC50001-487C-47A7-B446-3EA3D5AA0531}" destId="{2168808B-2A38-1445-92B8-5C5B9414CFCD}" srcOrd="0" destOrd="0" presId="urn:microsoft.com/office/officeart/2005/8/layout/vList2"/>
    <dgm:cxn modelId="{232162AA-DE74-1C41-8A52-BB5D4D93E79D}" type="presOf" srcId="{AE1CAD4E-4CA3-4105-BA81-C45502B0C65B}" destId="{6201D076-8333-8A4A-B079-D7436F6703E0}" srcOrd="0" destOrd="0" presId="urn:microsoft.com/office/officeart/2005/8/layout/vList2"/>
    <dgm:cxn modelId="{55C250AD-2B9C-4203-AC06-6314692A0D69}" srcId="{AE1CAD4E-4CA3-4105-BA81-C45502B0C65B}" destId="{FCC50001-487C-47A7-B446-3EA3D5AA0531}" srcOrd="1" destOrd="0" parTransId="{D20DBFD7-02E2-4DF7-8540-F222B070CA08}" sibTransId="{E03B5222-5318-4A9F-A3DA-C9BF7C401BD8}"/>
    <dgm:cxn modelId="{7F5C76BC-D77A-354A-B0FB-B8A3B8782E8C}" type="presParOf" srcId="{6201D076-8333-8A4A-B079-D7436F6703E0}" destId="{4DF4D7EA-FACB-D541-987C-2595067D7471}" srcOrd="0" destOrd="0" presId="urn:microsoft.com/office/officeart/2005/8/layout/vList2"/>
    <dgm:cxn modelId="{49CAF016-BA65-5D4B-BC2D-D7C10306569B}" type="presParOf" srcId="{6201D076-8333-8A4A-B079-D7436F6703E0}" destId="{AFACDEE7-D377-2C45-8B55-E6C67319A200}" srcOrd="1" destOrd="0" presId="urn:microsoft.com/office/officeart/2005/8/layout/vList2"/>
    <dgm:cxn modelId="{19BB6B02-C55B-534E-BE66-1597AADAF83D}" type="presParOf" srcId="{6201D076-8333-8A4A-B079-D7436F6703E0}" destId="{2168808B-2A38-1445-92B8-5C5B9414CFC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1CAD4E-4CA3-4105-BA81-C45502B0C65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9A0182F-10B4-49D6-A624-CF9178D3210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Objectives</a:t>
          </a:r>
          <a:endParaRPr lang="en-US"/>
        </a:p>
      </dgm:t>
    </dgm:pt>
    <dgm:pt modelId="{81F5E5BC-6D5E-433A-8B34-A917E5AB6AE9}" type="parTrans" cxnId="{16CF3F73-07D1-42E7-9A3B-651021BC8D9F}">
      <dgm:prSet/>
      <dgm:spPr/>
      <dgm:t>
        <a:bodyPr/>
        <a:lstStyle/>
        <a:p>
          <a:endParaRPr lang="en-US"/>
        </a:p>
      </dgm:t>
    </dgm:pt>
    <dgm:pt modelId="{F81A6BD1-2E4D-4CB2-9237-4BAC6B68DF8B}" type="sibTrans" cxnId="{16CF3F73-07D1-42E7-9A3B-651021BC8D9F}">
      <dgm:prSet/>
      <dgm:spPr/>
      <dgm:t>
        <a:bodyPr/>
        <a:lstStyle/>
        <a:p>
          <a:endParaRPr lang="en-US"/>
        </a:p>
      </dgm:t>
    </dgm:pt>
    <dgm:pt modelId="{FCC50001-487C-47A7-B446-3EA3D5AA0531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Build a dashboard to share insights gained from the dataset</a:t>
          </a:r>
        </a:p>
      </dgm:t>
    </dgm:pt>
    <dgm:pt modelId="{D20DBFD7-02E2-4DF7-8540-F222B070CA08}" type="parTrans" cxnId="{55C250AD-2B9C-4203-AC06-6314692A0D69}">
      <dgm:prSet/>
      <dgm:spPr/>
      <dgm:t>
        <a:bodyPr/>
        <a:lstStyle/>
        <a:p>
          <a:endParaRPr lang="en-US"/>
        </a:p>
      </dgm:t>
    </dgm:pt>
    <dgm:pt modelId="{E03B5222-5318-4A9F-A3DA-C9BF7C401BD8}" type="sibTrans" cxnId="{55C250AD-2B9C-4203-AC06-6314692A0D69}">
      <dgm:prSet/>
      <dgm:spPr/>
      <dgm:t>
        <a:bodyPr/>
        <a:lstStyle/>
        <a:p>
          <a:endParaRPr lang="en-US"/>
        </a:p>
      </dgm:t>
    </dgm:pt>
    <dgm:pt modelId="{AC503C22-C84F-418A-BBDF-8A376BD0C857}" type="pres">
      <dgm:prSet presAssocID="{AE1CAD4E-4CA3-4105-BA81-C45502B0C65B}" presName="root" presStyleCnt="0">
        <dgm:presLayoutVars>
          <dgm:dir/>
          <dgm:resizeHandles val="exact"/>
        </dgm:presLayoutVars>
      </dgm:prSet>
      <dgm:spPr/>
    </dgm:pt>
    <dgm:pt modelId="{741E5C74-B107-487D-AF32-D81991CAB946}" type="pres">
      <dgm:prSet presAssocID="{09A0182F-10B4-49D6-A624-CF9178D32108}" presName="compNode" presStyleCnt="0"/>
      <dgm:spPr/>
    </dgm:pt>
    <dgm:pt modelId="{3CF8CF00-F38B-4DF7-A66B-AFDF10CFF102}" type="pres">
      <dgm:prSet presAssocID="{09A0182F-10B4-49D6-A624-CF9178D3210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B3DEDF00-D8AF-4376-B154-7D8297F14BB1}" type="pres">
      <dgm:prSet presAssocID="{09A0182F-10B4-49D6-A624-CF9178D32108}" presName="spaceRect" presStyleCnt="0"/>
      <dgm:spPr/>
    </dgm:pt>
    <dgm:pt modelId="{E6F5C064-5D68-47CE-98D2-DCC8D4464772}" type="pres">
      <dgm:prSet presAssocID="{09A0182F-10B4-49D6-A624-CF9178D32108}" presName="textRect" presStyleLbl="revTx" presStyleIdx="0" presStyleCnt="2">
        <dgm:presLayoutVars>
          <dgm:chMax val="1"/>
          <dgm:chPref val="1"/>
        </dgm:presLayoutVars>
      </dgm:prSet>
      <dgm:spPr/>
    </dgm:pt>
    <dgm:pt modelId="{4D7816F6-8B13-4C0C-906E-23C6900CA413}" type="pres">
      <dgm:prSet presAssocID="{F81A6BD1-2E4D-4CB2-9237-4BAC6B68DF8B}" presName="sibTrans" presStyleCnt="0"/>
      <dgm:spPr/>
    </dgm:pt>
    <dgm:pt modelId="{3C2CDBA7-CBC9-469A-8B5D-5E79B6430AAA}" type="pres">
      <dgm:prSet presAssocID="{FCC50001-487C-47A7-B446-3EA3D5AA0531}" presName="compNode" presStyleCnt="0"/>
      <dgm:spPr/>
    </dgm:pt>
    <dgm:pt modelId="{D922C5F7-F98F-4BDA-8FFB-C76F4D5A4392}" type="pres">
      <dgm:prSet presAssocID="{FCC50001-487C-47A7-B446-3EA3D5AA05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B3907C3-4199-4312-9058-6422258BF2A1}" type="pres">
      <dgm:prSet presAssocID="{FCC50001-487C-47A7-B446-3EA3D5AA0531}" presName="spaceRect" presStyleCnt="0"/>
      <dgm:spPr/>
    </dgm:pt>
    <dgm:pt modelId="{FBAF37AA-A3C1-4F5D-AA61-B8886A147CF3}" type="pres">
      <dgm:prSet presAssocID="{FCC50001-487C-47A7-B446-3EA3D5AA053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6CF3F73-07D1-42E7-9A3B-651021BC8D9F}" srcId="{AE1CAD4E-4CA3-4105-BA81-C45502B0C65B}" destId="{09A0182F-10B4-49D6-A624-CF9178D32108}" srcOrd="0" destOrd="0" parTransId="{81F5E5BC-6D5E-433A-8B34-A917E5AB6AE9}" sibTransId="{F81A6BD1-2E4D-4CB2-9237-4BAC6B68DF8B}"/>
    <dgm:cxn modelId="{55C250AD-2B9C-4203-AC06-6314692A0D69}" srcId="{AE1CAD4E-4CA3-4105-BA81-C45502B0C65B}" destId="{FCC50001-487C-47A7-B446-3EA3D5AA0531}" srcOrd="1" destOrd="0" parTransId="{D20DBFD7-02E2-4DF7-8540-F222B070CA08}" sibTransId="{E03B5222-5318-4A9F-A3DA-C9BF7C401BD8}"/>
    <dgm:cxn modelId="{360C75E1-405E-874B-8E5D-23CCD63F1287}" type="presOf" srcId="{FCC50001-487C-47A7-B446-3EA3D5AA0531}" destId="{FBAF37AA-A3C1-4F5D-AA61-B8886A147CF3}" srcOrd="0" destOrd="0" presId="urn:microsoft.com/office/officeart/2018/2/layout/IconLabelList"/>
    <dgm:cxn modelId="{6278EEE9-9C2B-2D45-9729-D93DBB9B0406}" type="presOf" srcId="{09A0182F-10B4-49D6-A624-CF9178D32108}" destId="{E6F5C064-5D68-47CE-98D2-DCC8D4464772}" srcOrd="0" destOrd="0" presId="urn:microsoft.com/office/officeart/2018/2/layout/IconLabelList"/>
    <dgm:cxn modelId="{47277EF0-F1CE-144F-A35E-3BD8FC1744C9}" type="presOf" srcId="{AE1CAD4E-4CA3-4105-BA81-C45502B0C65B}" destId="{AC503C22-C84F-418A-BBDF-8A376BD0C857}" srcOrd="0" destOrd="0" presId="urn:microsoft.com/office/officeart/2018/2/layout/IconLabelList"/>
    <dgm:cxn modelId="{A4F47E2A-05CA-B641-B70D-5C757266A3C2}" type="presParOf" srcId="{AC503C22-C84F-418A-BBDF-8A376BD0C857}" destId="{741E5C74-B107-487D-AF32-D81991CAB946}" srcOrd="0" destOrd="0" presId="urn:microsoft.com/office/officeart/2018/2/layout/IconLabelList"/>
    <dgm:cxn modelId="{D4358448-33E3-F94B-B2A9-192C38B66A23}" type="presParOf" srcId="{741E5C74-B107-487D-AF32-D81991CAB946}" destId="{3CF8CF00-F38B-4DF7-A66B-AFDF10CFF102}" srcOrd="0" destOrd="0" presId="urn:microsoft.com/office/officeart/2018/2/layout/IconLabelList"/>
    <dgm:cxn modelId="{C7DA7BB9-DD70-5542-978F-9AEE2A436EAA}" type="presParOf" srcId="{741E5C74-B107-487D-AF32-D81991CAB946}" destId="{B3DEDF00-D8AF-4376-B154-7D8297F14BB1}" srcOrd="1" destOrd="0" presId="urn:microsoft.com/office/officeart/2018/2/layout/IconLabelList"/>
    <dgm:cxn modelId="{43167794-B688-C04E-9F0A-43B8C17C5505}" type="presParOf" srcId="{741E5C74-B107-487D-AF32-D81991CAB946}" destId="{E6F5C064-5D68-47CE-98D2-DCC8D4464772}" srcOrd="2" destOrd="0" presId="urn:microsoft.com/office/officeart/2018/2/layout/IconLabelList"/>
    <dgm:cxn modelId="{4E5CE695-667E-384C-9053-0A3E77B52594}" type="presParOf" srcId="{AC503C22-C84F-418A-BBDF-8A376BD0C857}" destId="{4D7816F6-8B13-4C0C-906E-23C6900CA413}" srcOrd="1" destOrd="0" presId="urn:microsoft.com/office/officeart/2018/2/layout/IconLabelList"/>
    <dgm:cxn modelId="{E7AD4988-3F46-DA47-8850-B372EDD3579B}" type="presParOf" srcId="{AC503C22-C84F-418A-BBDF-8A376BD0C857}" destId="{3C2CDBA7-CBC9-469A-8B5D-5E79B6430AAA}" srcOrd="2" destOrd="0" presId="urn:microsoft.com/office/officeart/2018/2/layout/IconLabelList"/>
    <dgm:cxn modelId="{EA651BDC-D3B7-EF49-910F-8BD5B945BDF0}" type="presParOf" srcId="{3C2CDBA7-CBC9-469A-8B5D-5E79B6430AAA}" destId="{D922C5F7-F98F-4BDA-8FFB-C76F4D5A4392}" srcOrd="0" destOrd="0" presId="urn:microsoft.com/office/officeart/2018/2/layout/IconLabelList"/>
    <dgm:cxn modelId="{4A39A078-95C0-5248-B040-F69CCADFB12D}" type="presParOf" srcId="{3C2CDBA7-CBC9-469A-8B5D-5E79B6430AAA}" destId="{5B3907C3-4199-4312-9058-6422258BF2A1}" srcOrd="1" destOrd="0" presId="urn:microsoft.com/office/officeart/2018/2/layout/IconLabelList"/>
    <dgm:cxn modelId="{90230B57-B11D-D040-B167-866B2566C553}" type="presParOf" srcId="{3C2CDBA7-CBC9-469A-8B5D-5E79B6430AAA}" destId="{FBAF37AA-A3C1-4F5D-AA61-B8886A147CF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53EEB-01FF-D548-96A3-0694BE8E6061}">
      <dsp:nvSpPr>
        <dsp:cNvPr id="0" name=""/>
        <dsp:cNvSpPr/>
      </dsp:nvSpPr>
      <dsp:spPr>
        <a:xfrm>
          <a:off x="2319743" y="889255"/>
          <a:ext cx="2568791" cy="166971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Objectives</a:t>
          </a:r>
          <a:endParaRPr lang="en-US" sz="1900" kern="1200"/>
        </a:p>
      </dsp:txBody>
      <dsp:txXfrm>
        <a:off x="2401252" y="970764"/>
        <a:ext cx="2405773" cy="1506696"/>
      </dsp:txXfrm>
    </dsp:sp>
    <dsp:sp modelId="{FE07FF0E-D89E-6240-BDBC-979FEB0614D4}">
      <dsp:nvSpPr>
        <dsp:cNvPr id="0" name=""/>
        <dsp:cNvSpPr/>
      </dsp:nvSpPr>
      <dsp:spPr>
        <a:xfrm>
          <a:off x="3604139" y="308324"/>
          <a:ext cx="2831576" cy="2831576"/>
        </a:xfrm>
        <a:custGeom>
          <a:avLst/>
          <a:gdLst/>
          <a:ahLst/>
          <a:cxnLst/>
          <a:rect l="0" t="0" r="0" b="0"/>
          <a:pathLst>
            <a:path>
              <a:moveTo>
                <a:pt x="285975" y="562570"/>
              </a:moveTo>
              <a:arcTo wR="1415788" hR="1415788" stAng="13023573" swAng="6352854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D656F3-FB5C-D746-973A-762C9796EED2}">
      <dsp:nvSpPr>
        <dsp:cNvPr id="0" name=""/>
        <dsp:cNvSpPr/>
      </dsp:nvSpPr>
      <dsp:spPr>
        <a:xfrm>
          <a:off x="5151320" y="889255"/>
          <a:ext cx="2568791" cy="166971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900" kern="1200" dirty="0"/>
            <a:t>Convert a .parquet file into a CSV file by using AWS S3 buckets and a Lambda function</a:t>
          </a:r>
          <a:endParaRPr lang="en-US" sz="1900" kern="1200" dirty="0"/>
        </a:p>
      </dsp:txBody>
      <dsp:txXfrm>
        <a:off x="5232829" y="970764"/>
        <a:ext cx="2405773" cy="1506696"/>
      </dsp:txXfrm>
    </dsp:sp>
    <dsp:sp modelId="{AA0ECB64-F2C0-F948-A5F5-61D67F663DC7}">
      <dsp:nvSpPr>
        <dsp:cNvPr id="0" name=""/>
        <dsp:cNvSpPr/>
      </dsp:nvSpPr>
      <dsp:spPr>
        <a:xfrm>
          <a:off x="3604139" y="308324"/>
          <a:ext cx="2831576" cy="2831576"/>
        </a:xfrm>
        <a:custGeom>
          <a:avLst/>
          <a:gdLst/>
          <a:ahLst/>
          <a:cxnLst/>
          <a:rect l="0" t="0" r="0" b="0"/>
          <a:pathLst>
            <a:path>
              <a:moveTo>
                <a:pt x="2545600" y="2269005"/>
              </a:moveTo>
              <a:arcTo wR="1415788" hR="1415788" stAng="2223573" swAng="6352854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C679B-D2BE-6840-94E7-A5B1BF311661}">
      <dsp:nvSpPr>
        <dsp:cNvPr id="0" name=""/>
        <dsp:cNvSpPr/>
      </dsp:nvSpPr>
      <dsp:spPr>
        <a:xfrm>
          <a:off x="0" y="0"/>
          <a:ext cx="3147192" cy="1586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Objectives</a:t>
          </a:r>
          <a:endParaRPr lang="en-US" sz="1100" kern="1200"/>
        </a:p>
      </dsp:txBody>
      <dsp:txXfrm>
        <a:off x="46457" y="46457"/>
        <a:ext cx="1507762" cy="1493256"/>
      </dsp:txXfrm>
    </dsp:sp>
    <dsp:sp modelId="{2F2C5D9F-392D-754F-B602-21B4B787BD94}">
      <dsp:nvSpPr>
        <dsp:cNvPr id="0" name=""/>
        <dsp:cNvSpPr/>
      </dsp:nvSpPr>
      <dsp:spPr>
        <a:xfrm>
          <a:off x="555386" y="1938652"/>
          <a:ext cx="3147192" cy="15861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kern="1200"/>
            <a:t>Convert a .txt file into a CSV file using Python and an IDE of your choice - provide steps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kern="1200"/>
            <a:t>and relevant code for this transformation</a:t>
          </a:r>
          <a:endParaRPr lang="en-US" sz="1100" kern="1200"/>
        </a:p>
      </dsp:txBody>
      <dsp:txXfrm>
        <a:off x="601100" y="1984366"/>
        <a:ext cx="1469366" cy="1494742"/>
      </dsp:txXfrm>
    </dsp:sp>
    <dsp:sp modelId="{34239531-5148-4B4B-8D02-B21B9328D710}">
      <dsp:nvSpPr>
        <dsp:cNvPr id="0" name=""/>
        <dsp:cNvSpPr/>
      </dsp:nvSpPr>
      <dsp:spPr>
        <a:xfrm>
          <a:off x="2116181" y="1246906"/>
          <a:ext cx="1031010" cy="1031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348158" y="1246906"/>
        <a:ext cx="567056" cy="775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4D7EA-FACB-D541-987C-2595067D7471}">
      <dsp:nvSpPr>
        <dsp:cNvPr id="0" name=""/>
        <dsp:cNvSpPr/>
      </dsp:nvSpPr>
      <dsp:spPr>
        <a:xfrm>
          <a:off x="0" y="31891"/>
          <a:ext cx="3702579" cy="1698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Objectives</a:t>
          </a:r>
          <a:endParaRPr lang="en-US" sz="2200" kern="1200"/>
        </a:p>
      </dsp:txBody>
      <dsp:txXfrm>
        <a:off x="82931" y="114822"/>
        <a:ext cx="3536717" cy="1532978"/>
      </dsp:txXfrm>
    </dsp:sp>
    <dsp:sp modelId="{2168808B-2A38-1445-92B8-5C5B9414CFCD}">
      <dsp:nvSpPr>
        <dsp:cNvPr id="0" name=""/>
        <dsp:cNvSpPr/>
      </dsp:nvSpPr>
      <dsp:spPr>
        <a:xfrm>
          <a:off x="0" y="1794091"/>
          <a:ext cx="3702579" cy="1698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Create a schema and three different tables in </a:t>
          </a:r>
          <a:r>
            <a:rPr lang="en-ZA" sz="2200" kern="1200" dirty="0" err="1"/>
            <a:t>DBeaver</a:t>
          </a:r>
          <a:r>
            <a:rPr lang="en-ZA" sz="2200" kern="1200" dirty="0"/>
            <a:t> by using the CSV output files from</a:t>
          </a:r>
        </a:p>
      </dsp:txBody>
      <dsp:txXfrm>
        <a:off x="82931" y="1877022"/>
        <a:ext cx="3536717" cy="15329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8CF00-F38B-4DF7-A66B-AFDF10CFF102}">
      <dsp:nvSpPr>
        <dsp:cNvPr id="0" name=""/>
        <dsp:cNvSpPr/>
      </dsp:nvSpPr>
      <dsp:spPr>
        <a:xfrm>
          <a:off x="668193" y="588652"/>
          <a:ext cx="1022625" cy="1022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5C064-5D68-47CE-98D2-DCC8D4464772}">
      <dsp:nvSpPr>
        <dsp:cNvPr id="0" name=""/>
        <dsp:cNvSpPr/>
      </dsp:nvSpPr>
      <dsp:spPr>
        <a:xfrm>
          <a:off x="43256" y="1918973"/>
          <a:ext cx="227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Objectives</a:t>
          </a:r>
          <a:endParaRPr lang="en-US" sz="1500" kern="1200"/>
        </a:p>
      </dsp:txBody>
      <dsp:txXfrm>
        <a:off x="43256" y="1918973"/>
        <a:ext cx="2272500" cy="720000"/>
      </dsp:txXfrm>
    </dsp:sp>
    <dsp:sp modelId="{D922C5F7-F98F-4BDA-8FFB-C76F4D5A4392}">
      <dsp:nvSpPr>
        <dsp:cNvPr id="0" name=""/>
        <dsp:cNvSpPr/>
      </dsp:nvSpPr>
      <dsp:spPr>
        <a:xfrm>
          <a:off x="3338381" y="588652"/>
          <a:ext cx="1022625" cy="1022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F37AA-A3C1-4F5D-AA61-B8886A147CF3}">
      <dsp:nvSpPr>
        <dsp:cNvPr id="0" name=""/>
        <dsp:cNvSpPr/>
      </dsp:nvSpPr>
      <dsp:spPr>
        <a:xfrm>
          <a:off x="2713443" y="1918973"/>
          <a:ext cx="227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500" kern="1200"/>
            <a:t>Build a dashboard to share insights gained from the dataset</a:t>
          </a:r>
        </a:p>
      </dsp:txBody>
      <dsp:txXfrm>
        <a:off x="2713443" y="1918973"/>
        <a:ext cx="227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EE629-6F40-D047-90F4-A927D2203C71}" type="datetimeFigureOut">
              <a:rPr lang="en-US" smtClean="0"/>
              <a:t>5/25/25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C7A11-12C0-9249-8FDE-B96414FB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55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3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 function Overview showing the Function, Trigger and the Destination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56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Checking Cloud watch log events for Error management if there is any  or if it’s Successful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88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successfully uploaded in the processed bucket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45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9766E-4421-1493-1A8A-F1D8D07CB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F2808-4133-8536-2BBE-7D389040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0973F7-954A-6A8D-7FEF-D14226B0B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code for conversion of .txt file to .csv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3201D-3A52-1282-0315-58FB35071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97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023B0-E409-F2B0-21DB-F3AE0D2DD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288ED-5A12-F22D-0670-45CAC23C9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0C131-63E0-6FA9-F049-FA4CF3836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Downloading and setting Up </a:t>
            </a:r>
            <a:r>
              <a:rPr lang="en-US" dirty="0" err="1"/>
              <a:t>Dbeaver</a:t>
            </a:r>
            <a:r>
              <a:rPr lang="en-US" dirty="0"/>
              <a:t> and </a:t>
            </a:r>
            <a:r>
              <a:rPr lang="en-US" dirty="0" err="1"/>
              <a:t>PostgresSQL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96778-A769-A55E-DC2C-EB49D8150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3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BB02F-E2EC-5084-3CC7-5F51A0B14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DAB45-B5B5-95BA-FEBD-F26C0A8B3A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4C1A1E-AF04-9672-7DAA-C22F6DB8A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Connecting Postgres And </a:t>
            </a:r>
            <a:r>
              <a:rPr lang="en-US" dirty="0" err="1"/>
              <a:t>Dbeaver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78199-AD40-1182-15B9-6718F5794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07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510D-EBA1-D938-EBEE-A64AF43B5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F7E78C-3B4F-80F6-E6A0-AAE164815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C73C5C-C486-325F-207B-CD5B3482C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Ingestion of the .csv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4278-A71B-2418-4764-89ED6E1A6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64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ACFC-A928-FA68-7AF6-DEE627C6E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12186-157F-9399-79C0-EFA7914A9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8009D-301D-46E4-EBCA-94AFF99AA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Ingestion of the .csv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94908-E906-4A4A-8C10-8D1A59BC0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1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4BD9-8C31-EA8E-5338-53A769441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FE7EC-8AE0-C218-E3EC-0C059171F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5A118-5334-39EF-F0A5-7FBFA5A56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Ingestion of the .csv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24353-61BD-3B64-5F21-B429FE28E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58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8E4C4-314F-17C1-7945-5B07AB9D1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7D3B0C-4679-FD0C-17AE-54EBCB9D0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71ABD-A9F6-52B8-AF7C-2A655EAB0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how I cleaned the data using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F2A68-4D76-C2DA-3791-80F9B8770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3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Creation of the source bucket using a unique global name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03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9922-0F0B-6748-F44B-5ED103E0C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8F3E0-ABE4-20D2-F94C-DA16DC6BD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D66C9B-00DF-FC56-4660-78BBEF14F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Joining Tables based on similar columns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68FAE-86F4-7A17-952D-4D3D418A8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8A485-8CEC-B372-E3D2-0B72DEF4C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51867D-8795-844A-7968-F5CCBCB7B7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7980F-6B99-FE43-131E-40EF2E2D5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 15 Duplicate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904E9-5F74-51F5-1F79-A68C82A65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00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BEDE0-C56F-EB28-149D-F3F4F1232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D2716-BCFB-0A3D-3AC8-18E31A876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F2B8D-5603-16B3-FF6E-B5BBC4B0A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Income Per Province and Gender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40FBF-5011-BE91-EB5B-4C6F300A4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11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2D915-79DF-7172-895F-38BDA643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86D68F-B6F9-A7E7-B438-537692446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B2D35-49C6-6BC3-57D2-C0A017084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 method Being used  most by customers per bank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46AD5-5DB2-9B10-8E57-5F5FD83F4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64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52FE8-A694-C555-099B-1463B3070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63DD9D-9984-5036-F7C4-D60F4F1D5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291AE-11D1-BEA1-B19B-AA88895F2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 method Being used  most by customers per bank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061D5-23BF-289C-2370-8514AE87A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23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AC9F0-0443-09A6-2A7F-2BFA6D8DF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A67DB-005F-3534-6A1A-962BCE322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72EA0-5AF1-D7C6-2E9B-BA251607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 method Being used  most by customers per bank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6D278-2C82-CEB3-E27D-561EBB777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19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BDAE0-3DBF-B797-D462-4A5A93B46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EFC33-589B-526C-5D52-4814A5AF2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CBFAB-B9BD-59A8-14ED-B4FBA8658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 method Being used  most by customers per bank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EC71F-6F36-D9EB-5DA7-E6A3DB813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09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DD82-7BB7-9BC5-BAF0-B17D0651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889CC8-C04E-6A7D-C03B-323A7BD8F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A02E0-E283-F44A-F6F5-1D3F5473E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 method Being used  most by customers per bank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138D3-08E5-5795-CA19-487146397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15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55603-BBB7-2E8C-43EE-5A57EFBD8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48983-EB9E-59CC-17B8-8A3C319CA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A3C65D-A930-7A61-0178-5461FBA80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 method Being used  most by customers per bank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5B955-F991-10EC-D028-E8ED07992C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27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7CEE1-8957-8283-AD01-2BF4B984E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434E9-9780-D7ED-2AA7-ACBDB1AAE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4824-E1F0-6E61-D167-58976B028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 method Being used  most by customers per bank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C9F58-4F41-A027-65A9-B0AAA91F4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758DC-E5BC-5899-D0F8-13689D275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3033B9-DFEB-B910-E7DB-BC0BE9D3D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43CFD-FC33-0F72-CDBE-E85A111F9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Creation of the processed bucket using a unique global name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345A6-11CF-B138-F30D-B0F0AE141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26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EE63-392D-6B6C-C953-227430769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E7FCA7-822E-CAF6-5DC8-F74553A2B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D965B7-8D81-39CF-C50C-10A010B6D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 method Being used  most by customers per bank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881F6-C1B7-4E91-7D1A-58DD5994B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499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F6197-1B57-0F69-B595-06176ABBB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123702-CBD4-0539-3ED7-C5198410C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04EA6-065A-4946-A6C5-F286CDF26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 method Being used  most by customers per bank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50E8F-42C4-04C5-D417-3BEE015E4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3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FCA6D-DE38-4F79-B35C-1F728217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B93AF6-FF09-7D25-8BA5-FB6A295E5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25C53-1DD8-CE10-2DC7-C756D91A4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 method Being used  most by customers per bank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05AE1-6692-02FE-1E7C-536821F67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51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B8BB9-6EE3-D346-84D8-881C0E417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96431D-D933-60DA-9B61-0CF01C27A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56046E-FE02-987B-B99F-47B8D30C5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Payment method Being used  most by customers per bank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1A6E4-8CCC-A743-8BAB-5C7C106A6F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07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FD552-6D79-6293-9DA9-943C3411A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416B9A-9D4C-D4D7-C17D-FA651B0C8E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C4DB8-F5E9-501C-162A-052293459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Creation of a Lambda function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82CB1-A686-24DB-ED54-AB60ABE31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57727-917D-A92C-9A69-ECF66585B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91F17-E217-D96C-CCDC-5D03B84C4B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1C77B-64B3-6AA4-DD67-F835DAC67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Lambda function code snippet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9EB4B-E9EC-E387-F598-3A1C2EDEF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92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4095-5EF6-C331-9790-7D07FCED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F43C2-5FB1-B552-563D-EBEABC722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92CE5F-5C56-0BF5-7D21-54A651637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Lambda function code snippet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9BD21-30B6-A083-A980-511F12B92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00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Creation of a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5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Uploading a .csv file in the source S3 bucket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7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Monitoring logs with CloudWatch metrics by checking Invocation,….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C7A11-12C0-9249-8FDE-B96414FB98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2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06480C-D600-4F6C-B935-5524A056CFB3}" type="datetimeFigureOut">
              <a:rPr lang="en-ZA" smtClean="0"/>
              <a:t>2025/05/25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CD72F0-C349-4E2A-AA50-3450BB39E766}" type="slidenum">
              <a:rPr lang="en-ZA" smtClean="0"/>
              <a:t>‹#›</a:t>
            </a:fld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GB" sz="7200" dirty="0">
                <a:solidFill>
                  <a:schemeClr val="bg1"/>
                </a:solidFill>
              </a:rPr>
              <a:t>ASSESMENT REPORT</a:t>
            </a:r>
            <a:endParaRPr lang="en-ZA" sz="7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GB" sz="1500">
                <a:solidFill>
                  <a:schemeClr val="bg1"/>
                </a:solidFill>
              </a:rPr>
              <a:t>Prepared By: Carlton Musuka</a:t>
            </a:r>
          </a:p>
          <a:p>
            <a:pPr algn="l"/>
            <a:r>
              <a:rPr lang="en-GB" sz="1500">
                <a:solidFill>
                  <a:schemeClr val="bg1"/>
                </a:solidFill>
              </a:rPr>
              <a:t>Role: Analytics Engineer</a:t>
            </a:r>
          </a:p>
          <a:p>
            <a:pPr algn="l"/>
            <a:r>
              <a:rPr lang="en-GB" sz="1500">
                <a:solidFill>
                  <a:schemeClr val="bg1"/>
                </a:solidFill>
              </a:rPr>
              <a:t>Date: 26/05/2025 </a:t>
            </a:r>
          </a:p>
          <a:p>
            <a:pPr algn="l"/>
            <a:endParaRPr lang="en-ZA" sz="15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CF5309-FB0E-88BF-CB7E-2A98EA106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05C554-BBA6-C9BB-8ED2-0531A68B3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 b="157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2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CB88BC-B16A-C054-CE67-C1040AE11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48A657-D40E-8127-F002-2F8C1D7ED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7" b="1314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854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92EF8-0634-96A8-6938-1FFA24380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63E9C8-52F5-1ABF-40B9-C7B1295F1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2" b="818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8206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476513-C136-B5A9-AE98-228C9621E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1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07E82B-8403-2C15-36C6-A502128CF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B33860-4CB9-31D4-E24C-BC89E198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Task 2 </a:t>
            </a:r>
            <a:endParaRPr lang="en-ZA" sz="3200">
              <a:solidFill>
                <a:srgbClr val="FFFFFF"/>
              </a:solidFill>
            </a:endParaRP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3798803-A3D3-66FD-FB9E-2116B742A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19" y="787114"/>
            <a:ext cx="5283771" cy="5283771"/>
          </a:xfrm>
          <a:prstGeom prst="rect">
            <a:avLst/>
          </a:prstGeom>
        </p:spPr>
      </p:pic>
      <p:graphicFrame>
        <p:nvGraphicFramePr>
          <p:cNvPr id="37" name="Content Placeholder 6">
            <a:extLst>
              <a:ext uri="{FF2B5EF4-FFF2-40B4-BE49-F238E27FC236}">
                <a16:creationId xmlns:a16="http://schemas.microsoft.com/office/drawing/2014/main" id="{C0562ED4-E6A4-516F-D9F8-A384F648E0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483453"/>
              </p:ext>
            </p:extLst>
          </p:nvPr>
        </p:nvGraphicFramePr>
        <p:xfrm>
          <a:off x="755484" y="2459116"/>
          <a:ext cx="3702579" cy="3524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190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7A46F-6331-8667-E5E1-F515D199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AF7EACF-0B3D-B983-2CB9-EB7A4E3DE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b="7778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775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AC870-C77F-FA67-FAD3-69170BAD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36A6FF9D-270D-7DA3-FAA1-F86BF3B4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146F9C1-A646-80CE-FBC6-13761E653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70E1881-3121-C2FA-63FA-38B205E1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8C8B206-62E6-83EC-1AEF-1532C8797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E427E42-FDAC-DE63-E1DD-D6B4B0F34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7C7989-44BB-19C3-D9EE-66AF0A749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GB" sz="3200" dirty="0">
                <a:solidFill>
                  <a:srgbClr val="FFFFFF"/>
                </a:solidFill>
              </a:rPr>
              <a:t>Task3</a:t>
            </a:r>
            <a:endParaRPr lang="en-ZA" sz="3200" dirty="0">
              <a:solidFill>
                <a:srgbClr val="FFFFFF"/>
              </a:solidFill>
            </a:endParaRP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B729DF5-D62C-D242-194C-53FB9A277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19" y="787114"/>
            <a:ext cx="5283771" cy="5283771"/>
          </a:xfrm>
          <a:prstGeom prst="rect">
            <a:avLst/>
          </a:prstGeom>
        </p:spPr>
      </p:pic>
      <p:graphicFrame>
        <p:nvGraphicFramePr>
          <p:cNvPr id="37" name="Content Placeholder 6">
            <a:extLst>
              <a:ext uri="{FF2B5EF4-FFF2-40B4-BE49-F238E27FC236}">
                <a16:creationId xmlns:a16="http://schemas.microsoft.com/office/drawing/2014/main" id="{11B718C8-DB7F-79F1-94D2-58E2943E8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451153"/>
              </p:ext>
            </p:extLst>
          </p:nvPr>
        </p:nvGraphicFramePr>
        <p:xfrm>
          <a:off x="755484" y="2459116"/>
          <a:ext cx="3702579" cy="3524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1016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9D1FA-6BDB-5A82-F701-1405B8B62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B5B350-EEE8-7FF9-47F5-E136332C1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6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79FF8A-5314-F19A-EAC3-3CC58AD5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8797EE-FA36-7C83-173A-31B16BD46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6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E835B-DCD3-431B-1F24-C5E03DA65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56E680-BA04-A5A7-2708-88CC46DDA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B75BD-1504-12AB-E78B-0F40A618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3A6E-54E7-7AE2-5544-D27803A9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658" y="741391"/>
            <a:ext cx="5219307" cy="1616203"/>
          </a:xfrm>
        </p:spPr>
        <p:txBody>
          <a:bodyPr anchor="b">
            <a:normAutofit/>
          </a:bodyPr>
          <a:lstStyle/>
          <a:p>
            <a:r>
              <a:rPr lang="en-GB" sz="3200"/>
              <a:t>Task 1 </a:t>
            </a:r>
            <a:endParaRPr lang="en-ZA" sz="3200"/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FEB2D90-A5D9-129C-67AC-F11346CE9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14" y="1170589"/>
            <a:ext cx="4408730" cy="440873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6C73AF9-0D33-5C66-5D79-0D0129904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96FD6F-5EE9-36C7-C200-3111EF6D0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2A39BB2-02C1-8A8B-8021-68446E047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6">
            <a:extLst>
              <a:ext uri="{FF2B5EF4-FFF2-40B4-BE49-F238E27FC236}">
                <a16:creationId xmlns:a16="http://schemas.microsoft.com/office/drawing/2014/main" id="{7A9EB975-EFB2-B6A4-CC75-747F7D31C7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734167"/>
              </p:ext>
            </p:extLst>
          </p:nvPr>
        </p:nvGraphicFramePr>
        <p:xfrm>
          <a:off x="1283110" y="2533475"/>
          <a:ext cx="10039855" cy="3448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78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ACD10A-DFF1-3CAE-A997-DCEEBC698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9808FD-F709-D826-E984-20DC348A0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6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3DEEA-17B2-02A6-E83D-591D2861D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DE32CC-9C6D-6637-21AF-B4E094BC4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261E061A-3403-520A-C1BC-3459F5BD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5" name="Freeform: Shape 23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E0154-1AA3-FB92-4939-6E84080D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Task 4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D7E04-6130-52EC-06FD-C68769AB8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 lnSpcReduction="10000"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Objectives</a:t>
            </a:r>
          </a:p>
          <a:p>
            <a:r>
              <a:rPr lang="en-US" sz="1700" dirty="0">
                <a:solidFill>
                  <a:srgbClr val="FFFFFF"/>
                </a:solidFill>
              </a:rPr>
              <a:t>Clean the data so that it’s ready for analysis</a:t>
            </a:r>
          </a:p>
          <a:p>
            <a:r>
              <a:rPr lang="en-ZA" sz="1700" dirty="0">
                <a:solidFill>
                  <a:srgbClr val="FFFFFF"/>
                </a:solidFill>
              </a:rPr>
              <a:t>Joins the three tables into a </a:t>
            </a:r>
            <a:r>
              <a:rPr lang="en-ZA" sz="1700" b="1" dirty="0">
                <a:solidFill>
                  <a:srgbClr val="FFFFFF"/>
                </a:solidFill>
              </a:rPr>
              <a:t>unified dataset</a:t>
            </a:r>
            <a:r>
              <a:rPr lang="en-ZA" sz="1700" dirty="0">
                <a:solidFill>
                  <a:srgbClr val="FFFFFF"/>
                </a:solidFill>
              </a:rPr>
              <a:t> (structure based on common keys/columns)</a:t>
            </a:r>
          </a:p>
          <a:p>
            <a:r>
              <a:rPr lang="en-ZA" sz="1700" dirty="0">
                <a:solidFill>
                  <a:srgbClr val="FFFFFF"/>
                </a:solidFill>
              </a:rPr>
              <a:t>Are there any duplicate rows based on the id column, and if so, how many?</a:t>
            </a:r>
          </a:p>
          <a:p>
            <a:r>
              <a:rPr lang="en-ZA" sz="1700" dirty="0">
                <a:solidFill>
                  <a:srgbClr val="FFFFFF"/>
                </a:solidFill>
              </a:rPr>
              <a:t>What is the mean income per province and gender? If the income value is NULL,</a:t>
            </a:r>
          </a:p>
          <a:p>
            <a:r>
              <a:rPr lang="en-ZA" sz="1700" dirty="0">
                <a:solidFill>
                  <a:srgbClr val="FFFFFF"/>
                </a:solidFill>
              </a:rPr>
              <a:t>impute the NULL values. Provide motivation for your method of imputation.</a:t>
            </a:r>
          </a:p>
          <a:p>
            <a:r>
              <a:rPr lang="en-ZA" sz="1700" dirty="0">
                <a:solidFill>
                  <a:srgbClr val="FFFFFF"/>
                </a:solidFill>
              </a:rPr>
              <a:t>Which payment method is used by most customers per bank?</a:t>
            </a:r>
          </a:p>
          <a:p>
            <a:endParaRPr lang="en-ZA" sz="1700" dirty="0">
              <a:solidFill>
                <a:srgbClr val="FFFFFF"/>
              </a:solidFill>
            </a:endParaRPr>
          </a:p>
          <a:p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62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F6F58-1E4F-8BE3-6E91-FC14E8315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03B7D7-C47E-CE9B-1F63-2BC940109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B5A5E-D239-F202-C9EE-BA73F18EE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810EA2C-1233-C49C-32C0-DA7BEF299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A627CB-DF07-E9B5-5FEB-9F63CDC27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95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C63327-CB84-DDC6-A2C4-0A7034A0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E8A66E-A20A-B920-57D0-64D8592E4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25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122E3A-74B8-DE62-F085-2DE1465E0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DE243D-C953-35BF-4FB5-EB7D0336B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" b="701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67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3396DE-2F65-82FD-7ACD-8D754B12D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685127-0DBF-D75D-BAB5-3786DF782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9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AECC4-80D2-C754-7B18-7EBA62B5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2B7BB-E44D-9337-9F96-F554484C9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163848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GB" sz="3600">
                <a:solidFill>
                  <a:schemeClr val="tx2"/>
                </a:solidFill>
              </a:rPr>
              <a:t>Task 5 </a:t>
            </a:r>
            <a:endParaRPr lang="en-ZA" sz="3600">
              <a:solidFill>
                <a:schemeClr val="tx2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62D8EE7-0B19-44AE-91C1-4818DFD59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1" y="2837712"/>
            <a:ext cx="3217333" cy="3217333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7" name="Content Placeholder 6">
            <a:extLst>
              <a:ext uri="{FF2B5EF4-FFF2-40B4-BE49-F238E27FC236}">
                <a16:creationId xmlns:a16="http://schemas.microsoft.com/office/drawing/2014/main" id="{54FCF6D3-A653-E259-8F51-D3C1CFE51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411933"/>
              </p:ext>
            </p:extLst>
          </p:nvPr>
        </p:nvGraphicFramePr>
        <p:xfrm>
          <a:off x="6354871" y="2827419"/>
          <a:ext cx="5029200" cy="322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6955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8F480-42A6-6DC3-6842-49F5915B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2281F-F212-2C04-F015-A892545A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262626"/>
                </a:solidFill>
              </a:rPr>
              <a:t>Dashboard Insights</a:t>
            </a:r>
          </a:p>
        </p:txBody>
      </p:sp>
    </p:spTree>
    <p:extLst>
      <p:ext uri="{BB962C8B-B14F-4D97-AF65-F5344CB8AC3E}">
        <p14:creationId xmlns:p14="http://schemas.microsoft.com/office/powerpoint/2010/main" val="96326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Content Placeholder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7AF6C9-2F2E-E4FF-7606-661145CC1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6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3E89A-7BA6-3651-F846-CB939D5B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data dashboard&#10;&#10;AI-generated content may be incorrect.">
            <a:extLst>
              <a:ext uri="{FF2B5EF4-FFF2-40B4-BE49-F238E27FC236}">
                <a16:creationId xmlns:a16="http://schemas.microsoft.com/office/drawing/2014/main" id="{A79EB292-11B2-2827-F9C4-3472166CD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" r="8315" b="1"/>
          <a:stretch>
            <a:fillRect/>
          </a:stretch>
        </p:blipFill>
        <p:spPr>
          <a:xfrm>
            <a:off x="23970" y="0"/>
            <a:ext cx="12168030" cy="6858000"/>
          </a:xfrm>
          <a:prstGeom prst="rect">
            <a:avLst/>
          </a:prstGeom>
          <a:effectLst>
            <a:outerShdw blurRad="292100" dist="165100" dir="6000000" sx="97000" sy="97000" algn="t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972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1E61E9-D964-7A4A-A957-116F901E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 b="1" i="1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2C411-957A-4B02-6B08-54D8D65E5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We have about 20K customers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average Income is roughly R27K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average age is 45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average client duration is 1 year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average number of products is 3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We have more Male patients than female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Under family distribution we have more family then couples then lastly singles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most common option is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Hospicare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followed by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Primaryplus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then Total Health</a:t>
            </a:r>
          </a:p>
          <a:p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07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86672-8B4F-1F68-19FF-114848E14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0FE663B-E3A8-2C55-D585-3490373C2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008F5EE5-EBC4-D47B-F1CF-D2631A087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1" y="0"/>
            <a:ext cx="12089268" cy="6858000"/>
          </a:xfrm>
        </p:spPr>
      </p:pic>
    </p:spTree>
    <p:extLst>
      <p:ext uri="{BB962C8B-B14F-4D97-AF65-F5344CB8AC3E}">
        <p14:creationId xmlns:p14="http://schemas.microsoft.com/office/powerpoint/2010/main" val="3525607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9FF21-D9D1-0E5D-1B39-1460DBAD4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F1F64B-8BD6-FC7E-A064-286962AF5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34F305-2049-A1A1-DA09-19754F9A7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2B692D-78A5-0F56-3EDD-F5181CC5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075BCFA-21DE-CB31-F4FC-33E8D221C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A633173-49E9-5BB5-C288-F74132630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64407EC-1E80-EE64-B118-7998AD56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E0D4AE6-41E2-F05C-6FBE-6BF05FEF65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1EB31D48-D3ED-14F6-BE3F-77AB817CCA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12AF2FF-82E9-8A90-D64F-620E67F312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C14ED9D-8352-D944-140E-78FBB56C1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A8FC346-5819-D7CA-160F-848FC9451C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9B9C91A-4FC6-6C59-CD59-BC98C3B3629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47519F-424F-BD41-5D86-459E7130E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 b="1" i="1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90D1-8D81-5AF3-8D75-457B36AA3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en-ZA" sz="2000" dirty="0"/>
              <a:t>The normal distribution indicates that middle-aged customers tend to hold the most products and have longer client durations </a:t>
            </a:r>
          </a:p>
          <a:p>
            <a:r>
              <a:rPr lang="en-ZA" sz="2000" dirty="0"/>
              <a:t>Recommendation-hence we can target middle aged customers with campaigns 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01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0AEF2-2C18-EF25-04A8-8A27CC4E8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20B6086-EC92-B51A-B23E-34D174ABA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showing the growth of a product&#10;&#10;AI-generated content may be incorrect.">
            <a:extLst>
              <a:ext uri="{FF2B5EF4-FFF2-40B4-BE49-F238E27FC236}">
                <a16:creationId xmlns:a16="http://schemas.microsoft.com/office/drawing/2014/main" id="{7A2DAA45-EA02-DD95-E057-FF37C0959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27" y="0"/>
            <a:ext cx="12217927" cy="6857999"/>
          </a:xfrm>
        </p:spPr>
      </p:pic>
    </p:spTree>
    <p:extLst>
      <p:ext uri="{BB962C8B-B14F-4D97-AF65-F5344CB8AC3E}">
        <p14:creationId xmlns:p14="http://schemas.microsoft.com/office/powerpoint/2010/main" val="528286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C687A2-7651-1E37-CA51-C33265218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48A39-3AB7-33C5-88E7-D64000F7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3200" b="1" i="1"/>
              <a:t>Findings</a:t>
            </a:r>
          </a:p>
        </p:txBody>
      </p:sp>
      <p:pic>
        <p:nvPicPr>
          <p:cNvPr id="22" name="Picture 21" descr="An abstract financial digital analysis">
            <a:extLst>
              <a:ext uri="{FF2B5EF4-FFF2-40B4-BE49-F238E27FC236}">
                <a16:creationId xmlns:a16="http://schemas.microsoft.com/office/drawing/2014/main" id="{244A79CF-7A52-275D-6CE6-0195D1DF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0" r="9083"/>
          <a:stretch>
            <a:fillRect/>
          </a:stretch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6975A-B4EE-9CAF-FA18-6B7B59EE5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There is no real direct relationship between income and and number of products as shown by the above graph</a:t>
            </a:r>
          </a:p>
        </p:txBody>
      </p:sp>
    </p:spTree>
    <p:extLst>
      <p:ext uri="{BB962C8B-B14F-4D97-AF65-F5344CB8AC3E}">
        <p14:creationId xmlns:p14="http://schemas.microsoft.com/office/powerpoint/2010/main" val="3686927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6B6F8-E488-0F86-3EEC-1B165D2F2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F8A8D20-3CEF-49A2-DCEF-930709BC7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5FFA716-9A1A-559A-01EA-36F8835B4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" y="96982"/>
            <a:ext cx="12014010" cy="6761017"/>
          </a:xfrm>
        </p:spPr>
      </p:pic>
    </p:spTree>
    <p:extLst>
      <p:ext uri="{BB962C8B-B14F-4D97-AF65-F5344CB8AC3E}">
        <p14:creationId xmlns:p14="http://schemas.microsoft.com/office/powerpoint/2010/main" val="812658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EF694-1766-C3CE-4597-99C7B1E81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5457B4-5BA7-CA62-FF57-1470F3738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C72825-7695-BEB2-2B5A-32CFD384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6E1A0D-DD39-CE0D-83ED-07ACE6498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0329CEC-8D2B-7F35-419E-351EF9A17D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EDC15E5-F0F1-7011-B3D4-843CD7350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88F308-FE8C-E140-35A6-BB3AC5764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2D195BC-8317-3D1F-07A0-709DB2D5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1E87F9A9-61A2-BE24-24F7-8ADA900E5D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901652B-24FD-4C74-FA8E-12470B236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732CFDF-A3B5-F747-38AC-9F1C69605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9B4C8A81-F8BB-F97E-6AB1-6BD0089A426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D120D7E7-D863-822D-F610-9B42A8A720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07B4BA-13D8-0926-A2B3-984DA00D8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 b="1" i="1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E031-D2A6-4ABD-FB39-6BB16FC1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The most number of products are under </a:t>
            </a: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Hospicare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 as it is on average the cheaper option as compared to the other two</a:t>
            </a:r>
          </a:p>
          <a:p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 Even though </a:t>
            </a: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TotalHealth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 is slightly more expensive than </a:t>
            </a:r>
            <a:r>
              <a:rPr lang="en-US" sz="2400" dirty="0" err="1">
                <a:solidFill>
                  <a:schemeClr val="tx1">
                    <a:alpha val="80000"/>
                  </a:schemeClr>
                </a:solidFill>
              </a:rPr>
              <a:t>Primaryplus</a:t>
            </a: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 ,it has higher client duration on average</a:t>
            </a:r>
          </a:p>
          <a:p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60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C1607-1B56-412A-5D35-86EEFA434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1FCBF3B-11F8-B75A-5E29-C5DEC110F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E6D6CF52-409E-BBDC-1940-52538954E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" y="1"/>
            <a:ext cx="11906012" cy="6858000"/>
          </a:xfrm>
        </p:spPr>
      </p:pic>
    </p:spTree>
    <p:extLst>
      <p:ext uri="{BB962C8B-B14F-4D97-AF65-F5344CB8AC3E}">
        <p14:creationId xmlns:p14="http://schemas.microsoft.com/office/powerpoint/2010/main" val="500882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2D5F81-BE01-C65E-BA1C-A073E94F4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C817460-36C4-5C88-FD39-14732F0A6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E01FEF-5522-969C-3831-6EACC35C2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E487CE-34DD-CDE9-B9B8-995BFAF68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327DE50-01D3-D3F1-C308-C5372331AF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AE9E8FC-EC6F-BF70-2ADF-40BE28BC1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F27DED-E9A9-A0EF-17FF-8EA61C5EC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6316804-22A4-C53D-B620-BA0587DB8A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1854B7A-2C33-4764-8EE1-9C7E461FF6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5D5AB39-82EF-0E6E-E258-525FA45F95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C03921C-3925-8C18-84A6-E4A80FCB5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F53EBD9-C590-85EB-CBFE-B186355AF3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DAB5624E-CC33-DB85-3DBE-1C28FC74CE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2176B-7C3C-2C4A-0CC5-10223631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 b="1" i="1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7D376-951C-66F8-A6F1-0BFF75968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en-ZA" sz="2000" dirty="0"/>
              <a:t>There is a positive relationship between client duration and number of products, suggesting that clients tend to acquire more products over time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most used bank by clients is Capitec which can be useful in creating or establishing a partnership</a:t>
            </a:r>
          </a:p>
          <a:p>
            <a:r>
              <a:rPr lang="en-ZA" sz="2000" dirty="0"/>
              <a:t>The majority of customers were referred by brokers, highlighting an opportunity to strengthen and leverage broker partnerships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17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06C0A3-730B-2362-FCE2-ADCC0F75B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C634BF-E126-A811-7CDD-228CF2D62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6106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E17E7-E7B2-FC45-46BB-4A102C53E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F031269-D4C7-6352-C89B-2F4282285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370A5B-2265-3350-0D71-7414CA7B7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85" y="110836"/>
            <a:ext cx="11944993" cy="6066127"/>
          </a:xfrm>
        </p:spPr>
      </p:pic>
    </p:spTree>
    <p:extLst>
      <p:ext uri="{BB962C8B-B14F-4D97-AF65-F5344CB8AC3E}">
        <p14:creationId xmlns:p14="http://schemas.microsoft.com/office/powerpoint/2010/main" val="2822561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81856-53F7-EC63-7346-D1D02E7B4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C83DB7-4038-48DF-B4F2-F60F3812A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1F678-B7CD-A7DB-6254-44AF222D8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639E74-CD7E-1DE4-75B0-68859164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DD5843B-1CC0-27A6-8D3E-9E8F06078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1CD37F4-2635-ECB0-C879-B87248BF2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942B3E-2124-F188-A9B2-9D5D33382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E7F671F-04B3-2D29-B171-24CE5D187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1EDC64E4-7A13-1BA5-F004-E503D35526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D7C6A7B-E9C2-85F7-CBBA-B83A6B3F1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CE9C7A1-F78D-6DAE-0317-4E0C3874D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ADE0081B-E6E7-4F89-A068-E1A66AEB517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4CF4D37-4EA6-8CF2-5A58-4F55FDC6B1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88CA62-A3B4-7411-0580-DC54545B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 b="1" i="1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CACF4-1A84-90E7-9B59-BC7DE4920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 lnSpcReduction="10000"/>
          </a:bodyPr>
          <a:lstStyle/>
          <a:p>
            <a:r>
              <a:rPr lang="en-ZA" sz="2000" dirty="0"/>
              <a:t>The majority of our customers are from Gauteng province, accounting for approximately 24% of the total, while the Northern Cape has the lowest representation at around 3%</a:t>
            </a:r>
          </a:p>
          <a:p>
            <a:r>
              <a:rPr lang="en-ZA" sz="2000" dirty="0"/>
              <a:t>Launch loyalty programs in Gauteng to retain and further engage our largest customer base.</a:t>
            </a:r>
          </a:p>
          <a:p>
            <a:r>
              <a:rPr lang="en-ZA" sz="2000" dirty="0"/>
              <a:t>Initiate targeted marketing campaigns in the Northern Cape to boost awareness and increase customer acquisition in this underrepresented region.</a:t>
            </a:r>
          </a:p>
          <a:p>
            <a:r>
              <a:rPr lang="en-ZA" sz="2000" dirty="0"/>
              <a:t>However even though we have 3% in NC we have the highest average client duration of about 1.04 and LP has the lowest average client duration of about 0.92</a:t>
            </a:r>
          </a:p>
          <a:p>
            <a:endParaRPr lang="en-ZA" sz="2000" dirty="0"/>
          </a:p>
          <a:p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1292371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B17D06-F98F-8F47-2025-542615A3B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EF2EE8-3A9B-A6D9-7C46-C8D22E2FF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B2DAE8-1115-D8A8-0DC3-AF76AB776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02FC8A-CABC-C5A1-FFF4-F32CB0805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DE01FE8-E0EA-CF0E-A1EB-09EED4755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E4A9D3-5928-03DC-EB6D-B814BFF29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41C6646-39FB-DBA1-3001-73A7E83F9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B4C4197-A8EE-C8FD-AB6F-B34D1732DC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3C2E72A1-A416-36BB-BBE8-E305612D1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8360F22E-BE35-2F91-69A9-55B0D18CA1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1EDBE38-5377-879C-CA1E-F7C45D8C1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6800972-0F60-5092-3BA5-C6134CA291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7E0F1B7-1B90-0EED-3E1A-DBE7389B961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D8BB35-093C-A3D3-3C73-E99417589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 b="1" i="1" dirty="0"/>
              <a:t>DBT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F7A68-BBE5-3942-1AA8-A865F4BC4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7283" y="498764"/>
            <a:ext cx="7675567" cy="5175463"/>
          </a:xfrm>
        </p:spPr>
        <p:txBody>
          <a:bodyPr>
            <a:normAutofit/>
          </a:bodyPr>
          <a:lstStyle/>
          <a:p>
            <a:endParaRPr lang="en-ZA" sz="2000" dirty="0"/>
          </a:p>
          <a:p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1843755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24115-FD36-4420-7E58-20195DB0F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21A679-EDE7-44CA-0BC1-306754070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24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B1821-DE39-3B99-D809-FF83D1A0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2F5E0E0-5AFF-800F-551D-C0594482E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64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9BC5B8-0DF0-D8B0-D0DD-CE802CAAC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038329-03D3-B76C-A1AE-F3D567D7E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38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800E4-8CA4-9E06-F9B3-503AAA5E3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2F74A9A-CD5E-5267-AB9C-ED6DF66A5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50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297F7-FAE8-8902-F65A-89DD245D9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6B128-7C33-266C-F864-5FD5C5B73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b="1" i="1"/>
              <a:t>Thank You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39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Graphic 23" descr="Handshake">
            <a:extLst>
              <a:ext uri="{FF2B5EF4-FFF2-40B4-BE49-F238E27FC236}">
                <a16:creationId xmlns:a16="http://schemas.microsoft.com/office/drawing/2014/main" id="{E60DEE2A-48F9-C0F8-24BD-5D75E3D74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2361E-ADF4-11A3-160B-38C9A0E14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ZA" sz="2000">
              <a:solidFill>
                <a:schemeClr val="tx1">
                  <a:alpha val="80000"/>
                </a:schemeClr>
              </a:solidFill>
            </a:endParaRPr>
          </a:p>
          <a:p>
            <a:endParaRPr lang="en-ZA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54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24C9C6-4BC5-3932-B572-361698E1F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28AB00-3236-2B63-F874-19C72E755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ADEC94-0BDB-6DC6-0E1F-E0682B60C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53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0F77A6-F7A0-02E6-768D-EEFED8AE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E365A343-0768-583D-618A-0233C8F3C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2597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19BA19-C4CF-42BD-12FC-A2E492AEC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92AA564-7845-9DBE-9C0E-CBB076661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3" b="6057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4D7444E-8572-6DFD-CB75-0984238C7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C89D56-574B-DBE6-E414-A886D4CD9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808B29-2E24-7E95-6543-9B0B82179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338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EAF8F-8711-29D0-EE3A-4C407E22F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9B5131-13C9-F857-C8C6-4A141FD0B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CA8E07-3122-DEE6-86F9-53F446806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714"/>
            <a:ext cx="12190475" cy="6858000"/>
          </a:xfrm>
        </p:spPr>
      </p:pic>
    </p:spTree>
    <p:extLst>
      <p:ext uri="{BB962C8B-B14F-4D97-AF65-F5344CB8AC3E}">
        <p14:creationId xmlns:p14="http://schemas.microsoft.com/office/powerpoint/2010/main" val="2152789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61183D-2EF4-EDFD-4840-92E552892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6910A4-73FD-CF31-32F8-E09DD7FFC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978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786</Words>
  <Application>Microsoft Macintosh PowerPoint</Application>
  <PresentationFormat>Widescreen</PresentationFormat>
  <Paragraphs>119</Paragraphs>
  <Slides>47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Aptos</vt:lpstr>
      <vt:lpstr>Aptos Display</vt:lpstr>
      <vt:lpstr>Arial</vt:lpstr>
      <vt:lpstr>Office Theme</vt:lpstr>
      <vt:lpstr>ASSESMENT REPORT</vt:lpstr>
      <vt:lpstr>Task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2 </vt:lpstr>
      <vt:lpstr>PowerPoint Presentation</vt:lpstr>
      <vt:lpstr>Task3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5 </vt:lpstr>
      <vt:lpstr>Dashboard Insights</vt:lpstr>
      <vt:lpstr>PowerPoint Presentation</vt:lpstr>
      <vt:lpstr>Findings</vt:lpstr>
      <vt:lpstr>PowerPoint Presentation</vt:lpstr>
      <vt:lpstr>Findings</vt:lpstr>
      <vt:lpstr>PowerPoint Presentation</vt:lpstr>
      <vt:lpstr>Findings</vt:lpstr>
      <vt:lpstr>PowerPoint Presentation</vt:lpstr>
      <vt:lpstr>Findings</vt:lpstr>
      <vt:lpstr>PowerPoint Presentation</vt:lpstr>
      <vt:lpstr>Findings</vt:lpstr>
      <vt:lpstr>PowerPoint Presentation</vt:lpstr>
      <vt:lpstr>Findings</vt:lpstr>
      <vt:lpstr>DBT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Carlton</cp:lastModifiedBy>
  <cp:revision>15</cp:revision>
  <dcterms:created xsi:type="dcterms:W3CDTF">2025-05-25T07:54:21Z</dcterms:created>
  <dcterms:modified xsi:type="dcterms:W3CDTF">2025-05-25T17:38:23Z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90C3A018C478A2B5ADCC32681DEED7B4_43</vt:lpwstr>
  </property>
  <property fmtid="{D5CDD505-2E9C-101B-9397-08002B2CF9AE}" pid="3" name="KSOProductBuildVer">
    <vt:lpwstr>1033-6.4.0.8550</vt:lpwstr>
  </property>
</Properties>
</file>